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265615" y="-1097280"/>
            <a:ext cx="4023360" cy="402336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2895" y="4206240"/>
            <a:ext cx="2926080" cy="2926080"/>
          </a:xfrm>
          <a:prstGeom prst="ellipse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371600"/>
            <a:ext cx="9601200" cy="3017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FFFFFF"/>
                </a:solidFill>
                <a:latin typeface="Arial"/>
              </a:rPr>
              <a:t>НЕЙРОСЕТИ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4200" b="1" i="0">
                <a:solidFill>
                  <a:srgbClr val="2E9E8F"/>
                </a:solidFill>
                <a:latin typeface="Arial"/>
              </a:rPr>
              <a:t>ДЛЯ ДОБРЫХ ДЕЛ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>
                <a:solidFill>
                  <a:srgbClr val="C9D6E4"/>
                </a:solidFill>
                <a:latin typeface="Arial"/>
              </a:rPr>
              <a:t>Практический мастер-класс: за 30 минут — 5 готовых промптов для социального предпринимателя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800600"/>
            <a:ext cx="100584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i="0">
                <a:solidFill>
                  <a:srgbClr val="2E9E8F"/>
                </a:solidFill>
                <a:latin typeface="Arial"/>
              </a:rPr>
              <a:t>ВЕДУЩИЙ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Бойко Кирилл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 b="0" i="0">
                <a:solidFill>
                  <a:srgbClr val="C9D6E4"/>
                </a:solidFill>
                <a:latin typeface="Arial"/>
              </a:rPr>
              <a:t>Председатель республиканского отделения ОО «ОПОРА РОССИИ»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9FB3C8"/>
                </a:solidFill>
                <a:latin typeface="Arial"/>
              </a:rPr>
              <a:t>Российское общество «Знание»   ·   30 минут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ОБЕЩАНИЕ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вы унесёте с мастер-класса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Формулу промпта</a:t>
            </a:r>
          </a:p>
          <a:p>
            <a:pPr>
              <a:spcAft>
                <a:spcPts val="18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Роль + Задача + Контекст + Формат + Ограничения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5 готовых промптов</a:t>
            </a:r>
          </a:p>
          <a:p>
            <a:pPr>
              <a:spcAft>
                <a:spcPts val="18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грант, соцсети, письмо партнёру, отчёт, идеи — все в раздатке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Понимание границ</a:t>
            </a:r>
          </a:p>
          <a:p>
            <a:pPr>
              <a:spcAft>
                <a:spcPts val="18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где нейросеть помогает, а где ошибается и опасна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Бонус: ИИ-агенты</a:t>
            </a:r>
          </a:p>
          <a:p>
            <a:pPr>
              <a:spcAft>
                <a:spcPts val="18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примере OpenWork — куда движется технология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НЕМНОГО ИСТОРИИ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Контекст за 30 секунд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51560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Идее нейросети — больше 80 лет. Прорыв случился, когда совпали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0">
                <a:solidFill>
                  <a:srgbClr val="1A222E"/>
                </a:solidFill>
                <a:latin typeface="Arial"/>
              </a:rPr>
              <a:t>данные, мощность компьютеров и хорошие алгоритмы. С 2022 года это доступно каждому.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206240"/>
            <a:ext cx="10545775" cy="4572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5866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1943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Модель
нейрона</a:t>
            </a:r>
          </a:p>
        </p:txBody>
      </p:sp>
      <p:sp>
        <p:nvSpPr>
          <p:cNvPr id="10" name="Oval 9"/>
          <p:cNvSpPr/>
          <p:nvPr/>
        </p:nvSpPr>
        <p:spPr>
          <a:xfrm>
            <a:off x="386782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3211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1958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3211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Перцептрон
Розенблатта</a:t>
            </a:r>
          </a:p>
        </p:txBody>
      </p:sp>
      <p:sp>
        <p:nvSpPr>
          <p:cNvPr id="13" name="Oval 12"/>
          <p:cNvSpPr/>
          <p:nvPr/>
        </p:nvSpPr>
        <p:spPr>
          <a:xfrm>
            <a:off x="597697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4127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1986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127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Обратное
распространение</a:t>
            </a:r>
          </a:p>
        </p:txBody>
      </p:sp>
      <p:sp>
        <p:nvSpPr>
          <p:cNvPr id="16" name="Oval 15"/>
          <p:cNvSpPr/>
          <p:nvPr/>
        </p:nvSpPr>
        <p:spPr>
          <a:xfrm>
            <a:off x="8086130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50425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0425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Transformer</a:t>
            </a:r>
          </a:p>
        </p:txBody>
      </p:sp>
      <p:sp>
        <p:nvSpPr>
          <p:cNvPr id="19" name="Oval 18"/>
          <p:cNvSpPr/>
          <p:nvPr/>
        </p:nvSpPr>
        <p:spPr>
          <a:xfrm>
            <a:off x="10195285" y="4105656"/>
            <a:ext cx="237744" cy="237744"/>
          </a:xfrm>
          <a:prstGeom prst="ellipse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59580" y="3337560"/>
            <a:ext cx="2109155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2A4A"/>
                </a:solidFill>
                <a:latin typeface="Arial"/>
              </a:rPr>
              <a:t>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59580" y="4480560"/>
            <a:ext cx="210915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4A5563"/>
                </a:solidFill>
                <a:latin typeface="Arial"/>
              </a:rPr>
              <a:t>ChatGPT —
ИИ для всех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ИНСТРУМЕНТЫ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открыть прямо сейчас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Сбер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GigaChat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98648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98648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98648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Яндекс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08376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YandexGPT / Алиса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тексты, без VPN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1496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111496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11496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бесплатно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21224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DeepSeek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тексты и код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24344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24344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24344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картинки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4072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Kandinsky / Шедеврум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визуал для соцсетей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37192" y="1828800"/>
            <a:ext cx="1956816" cy="301752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537192" y="1828800"/>
            <a:ext cx="1956816" cy="658368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37192" y="1847088"/>
            <a:ext cx="1956816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46920" y="2697480"/>
            <a:ext cx="17373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sz="1500" b="1" i="0">
                <a:solidFill>
                  <a:srgbClr val="0F2A4A"/>
                </a:solidFill>
                <a:latin typeface="Arial"/>
              </a:rPr>
              <a:t>Nano Banana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A5563"/>
                </a:solidFill>
                <a:latin typeface="Arial"/>
              </a:rPr>
              <a:t>генерация и правка фото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" y="51206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E9E8F"/>
                </a:solidFill>
                <a:latin typeface="Arial"/>
              </a:rPr>
              <a:t>Откройте один из них на телефоне прямо сейчас — дальше работаем вместе.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СФЕРЫ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Где это применимо в соцпроекте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Гранты и заявки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черновик заявки, описание проекта, бюджет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Контент и соцсети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посты, контент-план, тексты для сайта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Доноры и партнёры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письма, презентации, адаптация под аудиторию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Рутина и отчёты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отчёты фондам, протоколы, инструкции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ГЛАВНЫЙ ИНСТРУМЕНТ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Правило промпта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Роль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1752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Задача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Контекст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0664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0664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Формат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0" y="1737360"/>
            <a:ext cx="2011680" cy="91440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0" y="1737360"/>
            <a:ext cx="201168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</a:rPr>
              <a:t>Ограничения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017520"/>
            <a:ext cx="10515600" cy="10515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97280" y="3017520"/>
            <a:ext cx="996696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E87A2B"/>
                </a:solidFill>
                <a:latin typeface="Arial"/>
              </a:rPr>
              <a:t>Плохо:  «Напиши пост про наш фонд»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206240"/>
            <a:ext cx="10515600" cy="182880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297680"/>
            <a:ext cx="9966960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700" b="1" i="0">
                <a:solidFill>
                  <a:srgbClr val="2E9E8F"/>
                </a:solidFill>
                <a:latin typeface="Arial"/>
              </a:rPr>
              <a:t>Хорошо: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«Ты SMM-специалист НКО. Напиши 3 поста для проекта помощи</a:t>
            </a:r>
          </a:p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пожилым. Аудитория — горожане 35–55 лет. Формат: до 500 знаков,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222E"/>
                </a:solidFill>
                <a:latin typeface="Arial"/>
              </a:rPr>
              <a:t>тёплый тон, призыв помочь. Без канцелярита.»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1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Заявка на грант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Заявки пишутся неделями, язык «канцелярит»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Даём структуру заявки + факты о проекте → черновик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2–3 дня  →  2–3 часа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2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Пост для соцсетей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Некогда вести соцсети, нет идей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«Придумай контент-план на месяц для проекта помощи пожилым»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Контент-план на месяц за 15 минут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ДЕМО 3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Письмо партнёру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2651760" cy="1097280"/>
          </a:xfrm>
          <a:prstGeom prst="roundRect">
            <a:avLst/>
          </a:prstGeom>
          <a:solidFill>
            <a:srgbClr val="E87A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Проблема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182880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0" y="182880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Сложно писать разным аудиториям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54680"/>
            <a:ext cx="2651760" cy="109728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315468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Что показываем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15468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31920" y="315468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Один текст адаптируем под партнёра, волонтёра и СМИ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480560"/>
            <a:ext cx="2651760" cy="1097280"/>
          </a:xfrm>
          <a:prstGeom prst="round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4480560"/>
            <a:ext cx="265176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FFFFFF"/>
                </a:solidFill>
                <a:latin typeface="Arial"/>
              </a:rPr>
              <a:t>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480560"/>
            <a:ext cx="7863840" cy="109728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31920" y="4480560"/>
            <a:ext cx="73152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3 версии письма за один диалог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МИНИ-ПРАКТИКА · 7 МИНУТ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Теперь ваша очередь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Откройте выбранный инструмент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Возьмите одну свою реальную задачу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Напишите промпт по формуле: Роль + Задача + Контекст + Формат + Ограничения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>
                <a:solidFill>
                  <a:srgbClr val="1A222E"/>
                </a:solidFill>
                <a:latin typeface="Arial"/>
              </a:rPr>
              <a:t>Отправьте и посмотрите на результат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Подсказки и готовые промпты — в раздатке.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ВАЖНО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Риски и безопасность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Галлюцинации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проверяйте факты, цифры и цитаты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Персональные данные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не вводить ФИО, адреса, медицинские данные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Авторские права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на картинки и тексты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Ответственность</a:t>
            </a:r>
          </a:p>
          <a:p>
            <a:pPr>
              <a:spcAft>
                <a:spcPts val="16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за результат всегда отвечает человек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ЧЕК-ЛИСТ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Что сделать завтра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2880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83080" y="182880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Выбрать одну рутинную задачу</a:t>
            </a:r>
          </a:p>
        </p:txBody>
      </p:sp>
      <p:sp>
        <p:nvSpPr>
          <p:cNvPr id="8" name="Oval 7"/>
          <p:cNvSpPr/>
          <p:nvPr/>
        </p:nvSpPr>
        <p:spPr>
          <a:xfrm>
            <a:off x="822960" y="278892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78892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78892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Сделать её с нейросетью и сравнить время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374904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74904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Сохранить удачные промпты в заметки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709160"/>
            <a:ext cx="685800" cy="685800"/>
          </a:xfrm>
          <a:prstGeom prst="ellipse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709160"/>
            <a:ext cx="6858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4709160"/>
            <a:ext cx="9509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>
                <a:solidFill>
                  <a:srgbClr val="1A222E"/>
                </a:solidFill>
                <a:latin typeface="Arial"/>
              </a:rPr>
              <a:t>Проверять факты перед отправкой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НА ДЕСЕРТ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Бонус: от чата к агенту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83080"/>
            <a:ext cx="5212080" cy="40233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5212080" cy="777240"/>
          </a:xfrm>
          <a:prstGeom prst="roundRect">
            <a:avLst/>
          </a:prstGeom>
          <a:solidFill>
            <a:srgbClr val="1B3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28800"/>
            <a:ext cx="5212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ЧАТ-БОТ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788920"/>
            <a:ext cx="457200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отвечает на вопрос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даёт текст и идеи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как консультант: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   совет есть — делать вам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783080"/>
            <a:ext cx="5212080" cy="4023360"/>
          </a:xfrm>
          <a:prstGeom prst="roundRect">
            <a:avLst/>
          </a:prstGeom>
          <a:solidFill>
            <a:srgbClr val="E6E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0" y="1783080"/>
            <a:ext cx="5212080" cy="777240"/>
          </a:xfrm>
          <a:prstGeom prst="round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1828800"/>
            <a:ext cx="5212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ИИ-АГЕНТ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2788920"/>
            <a:ext cx="457200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выполняет задачу целиком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работает с файлами и сервисами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делает несколько шагов подряд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1A222E"/>
                </a:solidFill>
                <a:latin typeface="Arial"/>
              </a:rPr>
              <a:t>•  как сотрудник: приносит результат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54864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09728"/>
            <a:ext cx="11094415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 i="0">
                <a:solidFill>
                  <a:srgbClr val="2E9E8F"/>
                </a:solidFill>
                <a:latin typeface="Arial"/>
              </a:rPr>
              <a:t>БОНУС · АГЕНТ В РАБОТЕ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Пример: OpenWork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45775" cy="4434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Работает с вашими файлами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готовит заявки, отчёты, презентации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Подключает сервисы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почта, календарь, таблицы — под ваши задачи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Автоматизирует рутину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повторяющиеся действия выполняются сами</a:t>
            </a:r>
          </a:p>
          <a:p>
            <a:pPr>
              <a:spcAft>
                <a:spcPts val="300"/>
              </a:spcAft>
            </a:pPr>
            <a:r>
              <a:rPr sz="2200" b="1" i="0">
                <a:solidFill>
                  <a:srgbClr val="1A222E"/>
                </a:solidFill>
                <a:latin typeface="Arial"/>
              </a:rPr>
              <a:t>•  Для соцпроекта</a:t>
            </a:r>
          </a:p>
          <a:p>
            <a:pPr>
              <a:spcAft>
                <a:spcPts val="1400"/>
              </a:spcAft>
            </a:pPr>
            <a:r>
              <a:rPr sz="1800" b="0" i="0">
                <a:solidFill>
                  <a:srgbClr val="4A5563"/>
                </a:solidFill>
                <a:latin typeface="Arial"/>
              </a:rPr>
              <a:t>     меньше рутины — больше времени на людей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9788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87A2B"/>
                </a:solidFill>
                <a:latin typeface="Arial"/>
              </a:rPr>
              <a:t>Агент требует настройки и контроля — ответственность за результат остаётся на человеке.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1109441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0" i="0">
                <a:solidFill>
                  <a:srgbClr val="4A5563"/>
                </a:solidFill>
                <a:latin typeface="Arial"/>
              </a:rPr>
              <a:t>Нейросети для добрых дел  ·  Мастер-класс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9E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991295" y="1737360"/>
            <a:ext cx="2651760" cy="33832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4175" y="192024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1295" y="4343400"/>
            <a:ext cx="26517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 i="0">
                <a:solidFill>
                  <a:srgbClr val="0F2A4A"/>
                </a:solidFill>
                <a:latin typeface="Arial"/>
              </a:rPr>
              <a:t>Мой Telegram-канал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2E9E8F"/>
                </a:solidFill>
                <a:latin typeface="Arial"/>
              </a:rPr>
              <a:t>@kirill_bouko_it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54480"/>
            <a:ext cx="786384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Нейросеть не заменит социального предпринимателя.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Но предприниматель с нейросетью заменит того,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E9E8F"/>
                </a:solidFill>
                <a:latin typeface="Arial"/>
              </a:rPr>
              <a:t>кто её не использует.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937760"/>
            <a:ext cx="78638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Спасибо! Вопросы?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9FB3C8"/>
                </a:solidFill>
                <a:latin typeface="Arial"/>
              </a:rPr>
              <a:t>«Нейросети для добрых дел»   ·   Российское общество «Знание»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