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65615" y="-1097280"/>
            <a:ext cx="4023360" cy="402336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62895" y="4206240"/>
            <a:ext cx="2926080" cy="292608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554480"/>
            <a:ext cx="9601200" cy="2926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0" b="1" i="0">
                <a:solidFill>
                  <a:srgbClr val="FFFFFF"/>
                </a:solidFill>
                <a:latin typeface="Arial"/>
              </a:rPr>
              <a:t>НЕЙРОСЕТИ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3400" b="1" i="0">
                <a:solidFill>
                  <a:srgbClr val="2E9E8F"/>
                </a:solidFill>
                <a:latin typeface="Arial"/>
              </a:rPr>
              <a:t>для социального предпринимателя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C9D6E4"/>
                </a:solidFill>
                <a:latin typeface="Arial"/>
              </a:rPr>
              <a:t>Как искусственный интеллект экономит время и деньги социального проекта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800600"/>
            <a:ext cx="1005840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2E9E8F"/>
                </a:solidFill>
                <a:latin typeface="Arial"/>
              </a:rPr>
              <a:t>ДОКЛАДЧИК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Бойко Кирилл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 b="0" i="0">
                <a:solidFill>
                  <a:srgbClr val="C9D6E4"/>
                </a:solidFill>
                <a:latin typeface="Arial"/>
              </a:rPr>
              <a:t>Председатель республиканского отделения ОО «ОПОРА РОССИИ»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FB3C8"/>
                </a:solidFill>
                <a:latin typeface="Arial"/>
              </a:rPr>
              <a:t>Российское общество «Знание»   ·   60 минут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1280160"/>
            <a:ext cx="1005840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0"/>
              </a:spcAft>
            </a:pPr>
            <a:r>
              <a:rPr sz="2000" b="1" i="0">
                <a:solidFill>
                  <a:srgbClr val="2E9E8F"/>
                </a:solidFill>
                <a:latin typeface="Arial"/>
              </a:rPr>
              <a:t>Ключевая идея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F2A4A"/>
                </a:solidFill>
                <a:latin typeface="Arial"/>
              </a:rPr>
              <a:t>«Нейросеть — это не магия и не замена человека,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F2A4A"/>
                </a:solidFill>
                <a:latin typeface="Arial"/>
              </a:rPr>
              <a:t>а бесплатный помощник, который берёт на себя рутину: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F2A4A"/>
                </a:solidFill>
                <a:latin typeface="Arial"/>
              </a:rPr>
              <a:t>тексты, заявки, соцсети, отчёты.»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ПЛАН ЛЕКЦИИ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О чём поговорим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45775" cy="4526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160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•  История: три промышленные революции и «революция 3.5»</a:t>
            </a:r>
          </a:p>
          <a:p>
            <a:pPr>
              <a:spcAft>
                <a:spcPts val="160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•  Первая нейросеть: от перцептрона до ChatGPT</a:t>
            </a:r>
          </a:p>
          <a:p>
            <a:pPr>
              <a:spcAft>
                <a:spcPts val="160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•  Что такое нейросеть — простыми словами</a:t>
            </a:r>
          </a:p>
          <a:p>
            <a:pPr>
              <a:spcAft>
                <a:spcPts val="160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•  Инструменты: чем пользоваться уже сегодня</a:t>
            </a:r>
          </a:p>
          <a:p>
            <a:pPr>
              <a:spcAft>
                <a:spcPts val="160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•  4 сценария для соцпроекта — живые демо</a:t>
            </a:r>
          </a:p>
          <a:p>
            <a:pPr>
              <a:spcAft>
                <a:spcPts val="160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•  Риски, безопасность и с чего начать завтра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ИСТОРИЯ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Три промышленные революции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3383280" cy="39319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3383280" cy="82296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74519"/>
            <a:ext cx="33832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Arial"/>
              </a:rPr>
              <a:t>1-я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88920"/>
            <a:ext cx="2926080" cy="2834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sz="1600" b="1" i="0">
                <a:solidFill>
                  <a:srgbClr val="2E9E8F"/>
                </a:solidFill>
                <a:latin typeface="Arial"/>
              </a:rPr>
              <a:t>конец XVIII в.</a:t>
            </a:r>
          </a:p>
          <a:p>
            <a:pPr algn="ctr">
              <a:spcBef>
                <a:spcPts val="0"/>
              </a:spcBef>
              <a:spcAft>
                <a:spcPts val="140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Паровая машина,
механизация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A5563"/>
                </a:solidFill>
                <a:latin typeface="Arial"/>
              </a:rPr>
              <a:t>Заменила ручной труд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828800"/>
            <a:ext cx="3383280" cy="39319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89120" y="1828800"/>
            <a:ext cx="3383280" cy="82296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9120" y="1874519"/>
            <a:ext cx="33832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Arial"/>
              </a:rPr>
              <a:t>2-я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788920"/>
            <a:ext cx="2926080" cy="2834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sz="1600" b="1" i="0">
                <a:solidFill>
                  <a:srgbClr val="2E9E8F"/>
                </a:solidFill>
                <a:latin typeface="Arial"/>
              </a:rPr>
              <a:t>конец XIX в.</a:t>
            </a:r>
          </a:p>
          <a:p>
            <a:pPr algn="ctr">
              <a:spcBef>
                <a:spcPts val="0"/>
              </a:spcBef>
              <a:spcAft>
                <a:spcPts val="140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Электричество,
конвейер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A5563"/>
                </a:solidFill>
                <a:latin typeface="Arial"/>
              </a:rPr>
              <a:t>Массовое производство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828800"/>
            <a:ext cx="3383280" cy="39319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092440" y="1828800"/>
            <a:ext cx="3383280" cy="82296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92440" y="1874519"/>
            <a:ext cx="33832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Arial"/>
              </a:rPr>
              <a:t>3-я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2788920"/>
            <a:ext cx="2926080" cy="2834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sz="1600" b="1" i="0">
                <a:solidFill>
                  <a:srgbClr val="2E9E8F"/>
                </a:solidFill>
                <a:latin typeface="Arial"/>
              </a:rPr>
              <a:t>середина XX в.</a:t>
            </a:r>
          </a:p>
          <a:p>
            <a:pPr algn="ctr">
              <a:spcBef>
                <a:spcPts val="0"/>
              </a:spcBef>
              <a:spcAft>
                <a:spcPts val="140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Компьютеры,
интернет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A5563"/>
                </a:solidFill>
                <a:latin typeface="Arial"/>
              </a:rPr>
              <a:t>Цифровизация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ИСТОРИЯ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Революция 3.5 — то, что происходит сейчас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Индустрия 4.0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переходный этап между цифровизацией и автономными системами</a:t>
            </a:r>
          </a:p>
          <a:p>
            <a:pPr>
              <a:spcAft>
                <a:spcPts val="4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Меняется не «руки», а умственный рутинный труд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тексты, анализ, обработка информации</a:t>
            </a:r>
          </a:p>
          <a:p>
            <a:pPr>
              <a:spcAft>
                <a:spcPts val="4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Ключевой инструмент — искусственный интеллект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и нейросети как его основа</a:t>
            </a:r>
          </a:p>
          <a:p>
            <a:pPr>
              <a:spcAft>
                <a:spcPts val="4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Вопрос не «заменит ли», а «кто успеет воспользоваться»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каждая революция сначала пугала, потом создавала новые профессии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6400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Что усиливает каждая технология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920240"/>
            <a:ext cx="10332720" cy="1005840"/>
          </a:xfrm>
          <a:prstGeom prst="roundRect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80160" y="1920240"/>
            <a:ext cx="960120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2600" b="1" i="0">
                <a:solidFill>
                  <a:srgbClr val="FFFFFF"/>
                </a:solidFill>
                <a:latin typeface="Arial"/>
              </a:rPr>
              <a:t>Паровая машина  →  </a:t>
            </a:r>
            <a:r>
              <a:rPr sz="2600" b="1" i="0">
                <a:solidFill>
                  <a:srgbClr val="2E9E8F"/>
                </a:solidFill>
                <a:latin typeface="Arial"/>
              </a:rPr>
              <a:t>усилила мышцы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3154680"/>
            <a:ext cx="10332720" cy="1005840"/>
          </a:xfrm>
          <a:prstGeom prst="roundRect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80160" y="3154680"/>
            <a:ext cx="960120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2600" b="1" i="0">
                <a:solidFill>
                  <a:srgbClr val="FFFFFF"/>
                </a:solidFill>
                <a:latin typeface="Arial"/>
              </a:rPr>
              <a:t>Компьютер  →  </a:t>
            </a:r>
            <a:r>
              <a:rPr sz="2600" b="1" i="0">
                <a:solidFill>
                  <a:srgbClr val="2E9E8F"/>
                </a:solidFill>
                <a:latin typeface="Arial"/>
              </a:rPr>
              <a:t>усилил память и счёт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4389120"/>
            <a:ext cx="10332720" cy="1005840"/>
          </a:xfrm>
          <a:prstGeom prst="roundRect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80160" y="4389120"/>
            <a:ext cx="960120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2600" b="1" i="0">
                <a:solidFill>
                  <a:srgbClr val="FFFFFF"/>
                </a:solidFill>
                <a:latin typeface="Arial"/>
              </a:rPr>
              <a:t>Нейросеть  →  </a:t>
            </a:r>
            <a:r>
              <a:rPr sz="2600" b="1" i="0">
                <a:solidFill>
                  <a:srgbClr val="2E9E8F"/>
                </a:solidFill>
                <a:latin typeface="Arial"/>
              </a:rPr>
              <a:t>усиливает мышление и речь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ИСТОРИЯ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Первая нейросеть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45775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2400" b="1" i="0">
                <a:solidFill>
                  <a:srgbClr val="1A222E"/>
                </a:solidFill>
                <a:latin typeface="Arial"/>
              </a:rPr>
              <a:t>•  1943 — Мак-Каллок и Питтс</a:t>
            </a:r>
          </a:p>
          <a:p>
            <a:pPr>
              <a:spcAft>
                <a:spcPts val="2200"/>
              </a:spcAft>
            </a:pPr>
            <a:r>
              <a:rPr sz="2000" b="0" i="0">
                <a:solidFill>
                  <a:srgbClr val="4A5563"/>
                </a:solidFill>
                <a:latin typeface="Arial"/>
              </a:rPr>
              <a:t>     первая математическая модель искусственного нейрона</a:t>
            </a:r>
          </a:p>
          <a:p>
            <a:pPr>
              <a:spcAft>
                <a:spcPts val="400"/>
              </a:spcAft>
            </a:pPr>
            <a:r>
              <a:rPr sz="2400" b="1" i="0">
                <a:solidFill>
                  <a:srgbClr val="1A222E"/>
                </a:solidFill>
                <a:latin typeface="Arial"/>
              </a:rPr>
              <a:t>•  1957–1958 — Фрэнк Розенблатт</a:t>
            </a:r>
          </a:p>
          <a:p>
            <a:pPr>
              <a:spcAft>
                <a:spcPts val="2200"/>
              </a:spcAft>
            </a:pPr>
            <a:r>
              <a:rPr sz="2000" b="0" i="0">
                <a:solidFill>
                  <a:srgbClr val="4A5563"/>
                </a:solidFill>
                <a:latin typeface="Arial"/>
              </a:rPr>
              <a:t>     перцептрон — первая нейросеть, которая умела учиться на примерах</a:t>
            </a:r>
          </a:p>
          <a:p>
            <a:pPr>
              <a:spcAft>
                <a:spcPts val="400"/>
              </a:spcAft>
            </a:pPr>
            <a:r>
              <a:rPr sz="2400" b="1" i="0">
                <a:solidFill>
                  <a:srgbClr val="1A222E"/>
                </a:solidFill>
                <a:latin typeface="Arial"/>
              </a:rPr>
              <a:t>•  Была построена машина Mark I Perceptron</a:t>
            </a:r>
          </a:p>
          <a:p>
            <a:pPr>
              <a:spcAft>
                <a:spcPts val="2200"/>
              </a:spcAft>
            </a:pPr>
            <a:r>
              <a:rPr sz="2000" b="0" i="0">
                <a:solidFill>
                  <a:srgbClr val="4A5563"/>
                </a:solidFill>
                <a:latin typeface="Arial"/>
              </a:rPr>
              <a:t>     идее нейросети — больше 80 лет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ИСТОРИЯ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От перцептрона до ChatGPT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3566160"/>
            <a:ext cx="11185855" cy="4572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83037" y="346557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19" y="2697480"/>
            <a:ext cx="159797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1943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19" y="3840480"/>
            <a:ext cx="159797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A5563"/>
                </a:solidFill>
                <a:latin typeface="Arial"/>
              </a:rPr>
              <a:t>Модель
нейрона</a:t>
            </a:r>
          </a:p>
        </p:txBody>
      </p:sp>
      <p:sp>
        <p:nvSpPr>
          <p:cNvPr id="9" name="Oval 8"/>
          <p:cNvSpPr/>
          <p:nvPr/>
        </p:nvSpPr>
        <p:spPr>
          <a:xfrm>
            <a:off x="2781016" y="346557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100899" y="2697480"/>
            <a:ext cx="159797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1958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00899" y="3840480"/>
            <a:ext cx="159797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A5563"/>
                </a:solidFill>
                <a:latin typeface="Arial"/>
              </a:rPr>
              <a:t>Перцептрон
Розенблатта</a:t>
            </a:r>
          </a:p>
        </p:txBody>
      </p:sp>
      <p:sp>
        <p:nvSpPr>
          <p:cNvPr id="12" name="Oval 11"/>
          <p:cNvSpPr/>
          <p:nvPr/>
        </p:nvSpPr>
        <p:spPr>
          <a:xfrm>
            <a:off x="4378996" y="346557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98878" y="2697480"/>
            <a:ext cx="159797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1969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98878" y="3840480"/>
            <a:ext cx="159797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A5563"/>
                </a:solidFill>
                <a:latin typeface="Arial"/>
              </a:rPr>
              <a:t>«Зима»
ИИ</a:t>
            </a:r>
          </a:p>
        </p:txBody>
      </p:sp>
      <p:sp>
        <p:nvSpPr>
          <p:cNvPr id="15" name="Oval 14"/>
          <p:cNvSpPr/>
          <p:nvPr/>
        </p:nvSpPr>
        <p:spPr>
          <a:xfrm>
            <a:off x="5976975" y="346557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96857" y="2697480"/>
            <a:ext cx="159797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1986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96857" y="3840480"/>
            <a:ext cx="159797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A5563"/>
                </a:solidFill>
                <a:latin typeface="Arial"/>
              </a:rPr>
              <a:t>Обратное
распространение</a:t>
            </a:r>
          </a:p>
        </p:txBody>
      </p:sp>
      <p:sp>
        <p:nvSpPr>
          <p:cNvPr id="18" name="Oval 17"/>
          <p:cNvSpPr/>
          <p:nvPr/>
        </p:nvSpPr>
        <p:spPr>
          <a:xfrm>
            <a:off x="7574954" y="346557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94837" y="2697480"/>
            <a:ext cx="159797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2012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94837" y="3840480"/>
            <a:ext cx="159797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A5563"/>
                </a:solidFill>
                <a:latin typeface="Arial"/>
              </a:rPr>
              <a:t>AlexNet
(глубокое обучение)</a:t>
            </a:r>
          </a:p>
        </p:txBody>
      </p:sp>
      <p:sp>
        <p:nvSpPr>
          <p:cNvPr id="21" name="Oval 20"/>
          <p:cNvSpPr/>
          <p:nvPr/>
        </p:nvSpPr>
        <p:spPr>
          <a:xfrm>
            <a:off x="9172934" y="346557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92816" y="2697480"/>
            <a:ext cx="159797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2017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92816" y="3840480"/>
            <a:ext cx="159797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A5563"/>
                </a:solidFill>
                <a:latin typeface="Arial"/>
              </a:rPr>
              <a:t>Transformer</a:t>
            </a:r>
          </a:p>
        </p:txBody>
      </p:sp>
      <p:sp>
        <p:nvSpPr>
          <p:cNvPr id="24" name="Oval 23"/>
          <p:cNvSpPr/>
          <p:nvPr/>
        </p:nvSpPr>
        <p:spPr>
          <a:xfrm>
            <a:off x="10770913" y="346557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090795" y="2697480"/>
            <a:ext cx="1597979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2022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90795" y="3840480"/>
            <a:ext cx="159797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A5563"/>
                </a:solidFill>
                <a:latin typeface="Arial"/>
              </a:rPr>
              <a:t>ChatGPT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ОСНОВЫ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такое нейросеть — простыми словами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37360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Это программа, которая «начиталась» огромного количества текстов и картинок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и научилась продолжать их по смыслу.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200400"/>
            <a:ext cx="10515600" cy="237744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3383280"/>
            <a:ext cx="978408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400" b="1" i="0">
                <a:solidFill>
                  <a:srgbClr val="0F2A4A"/>
                </a:solidFill>
                <a:latin typeface="Arial"/>
              </a:rPr>
              <a:t>Аналогия: очень начитанный стажёр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•  отвечает мгновенно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•  но иногда уверенно ошибается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•  не знает ваших внутренних данных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ОСНОВЫ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умеет и чего не умеет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37360"/>
            <a:ext cx="5212080" cy="411480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737360"/>
            <a:ext cx="5212080" cy="73152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783080"/>
            <a:ext cx="52120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rial"/>
              </a:rPr>
              <a:t>УМЕЕТ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697480"/>
            <a:ext cx="45720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писать и переписывать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переводить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придумывать идеи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делать картинки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разбирать документы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737360"/>
            <a:ext cx="5212080" cy="411480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309360" y="1737360"/>
            <a:ext cx="5212080" cy="73152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60" y="1783080"/>
            <a:ext cx="52120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rial"/>
              </a:rPr>
              <a:t>НЕ УМЕЕТ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697480"/>
            <a:ext cx="45720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гарантировать правду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знать ваши внутренние данные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нести ответственность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заменить человека в работе с людьми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ИНСТРУМЕНТЫ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Чем пользоваться уже сегодня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37360"/>
            <a:ext cx="5212080" cy="411480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737360"/>
            <a:ext cx="5212080" cy="73152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783080"/>
            <a:ext cx="52120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РОССИЙСКИЕ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697480"/>
            <a:ext cx="45720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GigaChat (Сбер)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YandexGPT / Алиса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Kandinsky (Сбер)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Шедеврум (Яндекс)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737360"/>
            <a:ext cx="5212080" cy="411480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309360" y="1737360"/>
            <a:ext cx="5212080" cy="731520"/>
          </a:xfrm>
          <a:prstGeom prst="roundRect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60" y="1783080"/>
            <a:ext cx="52120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ЗАРУБЕЖНЫЕ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697480"/>
            <a:ext cx="45720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ChatGPT, Claude, Gemini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Midjourney, DALL·E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Canva с 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Совет: начинать с бесплатных российских инструментов — нет барьера входа и юридических рисков.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ПРАКТИКА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4 сценария для социального проекта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20240"/>
            <a:ext cx="2606040" cy="35661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920240"/>
            <a:ext cx="2606040" cy="91440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65960"/>
            <a:ext cx="260604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E9E8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063240"/>
            <a:ext cx="224028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sz="1900" b="1" i="0">
                <a:solidFill>
                  <a:srgbClr val="0F2A4A"/>
                </a:solidFill>
                <a:latin typeface="Arial"/>
              </a:rPr>
              <a:t>Заявка на грант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2–3 дня → 2–3 часа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47872" y="1920240"/>
            <a:ext cx="2606040" cy="35661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547872" y="1920240"/>
            <a:ext cx="2606040" cy="91440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47872" y="1965960"/>
            <a:ext cx="260604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E9E8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0752" y="3063240"/>
            <a:ext cx="224028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sz="1900" b="1" i="0">
                <a:solidFill>
                  <a:srgbClr val="0F2A4A"/>
                </a:solidFill>
                <a:latin typeface="Arial"/>
              </a:rPr>
              <a:t>Контент для соцсетей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контент-план за 15 минут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9944" y="1920240"/>
            <a:ext cx="2606040" cy="35661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409944" y="1920240"/>
            <a:ext cx="2606040" cy="91440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9944" y="1965960"/>
            <a:ext cx="260604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E9E8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92824" y="3063240"/>
            <a:ext cx="224028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sz="1900" b="1" i="0">
                <a:solidFill>
                  <a:srgbClr val="0F2A4A"/>
                </a:solidFill>
                <a:latin typeface="Arial"/>
              </a:rPr>
              <a:t>Отчёт донору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сырые заметки → отчёт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272016" y="1920240"/>
            <a:ext cx="2606040" cy="35661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272016" y="1920240"/>
            <a:ext cx="2606040" cy="91440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72016" y="1965960"/>
            <a:ext cx="260604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E9E8F"/>
                </a:solidFill>
                <a:latin typeface="Arial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54896" y="3063240"/>
            <a:ext cx="224028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sz="1900" b="1" i="0">
                <a:solidFill>
                  <a:srgbClr val="0F2A4A"/>
                </a:solidFill>
                <a:latin typeface="Arial"/>
              </a:rPr>
              <a:t>Идеи и стратегия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20 идей за один диалог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СЦЕНАРИЙ 1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Заявка на грант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37744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377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0" y="1828800"/>
            <a:ext cx="813816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0" y="1828800"/>
            <a:ext cx="75895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Заявки пишутся неделями, язык «канцелярит»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37744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377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Демо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3154680"/>
            <a:ext cx="813816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0" y="3154680"/>
            <a:ext cx="75895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Даём структуру заявки + факты о проекте → получаем черновик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37744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377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Экономия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83280" y="4480560"/>
            <a:ext cx="813816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0" y="4480560"/>
            <a:ext cx="75895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2–3 дня → 2–3 часа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СЦЕНАРИЙ 2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Контент для соцсетей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37744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377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0" y="1828800"/>
            <a:ext cx="813816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0" y="1828800"/>
            <a:ext cx="75895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Некогда вести соцсети, нет идей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37744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377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Демо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3154680"/>
            <a:ext cx="813816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0" y="3154680"/>
            <a:ext cx="75895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«Придумай 10 постов на месяц для проекта помощи пожилым»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37744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377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Экономия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83280" y="4480560"/>
            <a:ext cx="813816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0" y="4480560"/>
            <a:ext cx="75895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Контент-план на месяц за 15 минут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СЦЕНАРИЙ 3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Отчёт для фонда / донора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37744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377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0" y="1828800"/>
            <a:ext cx="813816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0" y="1828800"/>
            <a:ext cx="75895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Рутинные отчёты съедают время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37744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377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Демо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3154680"/>
            <a:ext cx="813816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0" y="3154680"/>
            <a:ext cx="75895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Превращаем сырые заметки в структурированный отчёт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37744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377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Экономия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83280" y="4480560"/>
            <a:ext cx="813816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0" y="4480560"/>
            <a:ext cx="75895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Часы рутины → минуты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СЦЕНАРИЙ 4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Идеи и стратегия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37744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377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0" y="1828800"/>
            <a:ext cx="813816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0" y="1828800"/>
            <a:ext cx="75895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«Упёрлись», нет свежих идей для развития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37744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377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Демо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3154680"/>
            <a:ext cx="813816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0" y="3154680"/>
            <a:ext cx="75895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Нейросеть как «мозговой штурм-партнёр»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37744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377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Экономия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83280" y="4480560"/>
            <a:ext cx="813816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0" y="4480560"/>
            <a:ext cx="75895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20 идей монетизации и масштабирования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ПРАКТИКА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Правило хорошего промпта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011680" cy="100584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01168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Роль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1828800"/>
            <a:ext cx="2011680" cy="100584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0" y="1828800"/>
            <a:ext cx="201168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Задача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80" y="1828800"/>
            <a:ext cx="2011680" cy="100584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2080" y="1828800"/>
            <a:ext cx="201168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Контекст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06640" y="1828800"/>
            <a:ext cx="2011680" cy="100584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06640" y="1828800"/>
            <a:ext cx="201168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Формат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0" y="1828800"/>
            <a:ext cx="2011680" cy="100584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0" y="1828800"/>
            <a:ext cx="201168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Ограничения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200400"/>
            <a:ext cx="10515600" cy="24688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88720" y="3383280"/>
            <a:ext cx="9784080" cy="2103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800" b="1" i="0">
                <a:solidFill>
                  <a:srgbClr val="2E9E8F"/>
                </a:solidFill>
                <a:latin typeface="Arial"/>
              </a:rPr>
              <a:t>Пример: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«Ты опытный фандрайзер. Напиши письмо донору.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Проект: … Аудитория: … Формат: 150 слов,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тёплый тон, без канцелярита.»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ВАЖНО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Риски и безопасность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37360"/>
            <a:ext cx="10545775" cy="4480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2100" b="1" i="0">
                <a:solidFill>
                  <a:srgbClr val="1A222E"/>
                </a:solidFill>
                <a:latin typeface="Arial"/>
              </a:rPr>
              <a:t>•  Галлюцинации</a:t>
            </a:r>
          </a:p>
          <a:p>
            <a:pPr>
              <a:spcAft>
                <a:spcPts val="1200"/>
              </a:spcAft>
            </a:pPr>
            <a:r>
              <a:rPr sz="1700" b="0" i="0">
                <a:solidFill>
                  <a:srgbClr val="4A5563"/>
                </a:solidFill>
                <a:latin typeface="Arial"/>
              </a:rPr>
              <a:t>     всегда проверяйте факты и цифры</a:t>
            </a:r>
          </a:p>
          <a:p>
            <a:pPr>
              <a:spcAft>
                <a:spcPts val="400"/>
              </a:spcAft>
            </a:pPr>
            <a:r>
              <a:rPr sz="2100" b="1" i="0">
                <a:solidFill>
                  <a:srgbClr val="1A222E"/>
                </a:solidFill>
                <a:latin typeface="Arial"/>
              </a:rPr>
              <a:t>•  Персональные данные</a:t>
            </a:r>
          </a:p>
          <a:p>
            <a:pPr>
              <a:spcAft>
                <a:spcPts val="1200"/>
              </a:spcAft>
            </a:pPr>
            <a:r>
              <a:rPr sz="1700" b="0" i="0">
                <a:solidFill>
                  <a:srgbClr val="4A5563"/>
                </a:solidFill>
                <a:latin typeface="Arial"/>
              </a:rPr>
              <a:t>     не вводить ФИО, адреса, медицинские данные</a:t>
            </a:r>
          </a:p>
          <a:p>
            <a:pPr>
              <a:spcAft>
                <a:spcPts val="400"/>
              </a:spcAft>
            </a:pPr>
            <a:r>
              <a:rPr sz="2100" b="1" i="0">
                <a:solidFill>
                  <a:srgbClr val="1A222E"/>
                </a:solidFill>
                <a:latin typeface="Arial"/>
              </a:rPr>
              <a:t>•  Авторские права</a:t>
            </a:r>
          </a:p>
          <a:p>
            <a:pPr>
              <a:spcAft>
                <a:spcPts val="1200"/>
              </a:spcAft>
            </a:pPr>
            <a:r>
              <a:rPr sz="1700" b="0" i="0">
                <a:solidFill>
                  <a:srgbClr val="4A5563"/>
                </a:solidFill>
                <a:latin typeface="Arial"/>
              </a:rPr>
              <a:t>     на картинки и тексты</a:t>
            </a:r>
          </a:p>
          <a:p>
            <a:pPr>
              <a:spcAft>
                <a:spcPts val="400"/>
              </a:spcAft>
            </a:pPr>
            <a:r>
              <a:rPr sz="2100" b="1" i="0">
                <a:solidFill>
                  <a:srgbClr val="1A222E"/>
                </a:solidFill>
                <a:latin typeface="Arial"/>
              </a:rPr>
              <a:t>•  Зависимость от сервиса</a:t>
            </a:r>
          </a:p>
          <a:p>
            <a:pPr>
              <a:spcAft>
                <a:spcPts val="1200"/>
              </a:spcAft>
            </a:pPr>
            <a:r>
              <a:rPr sz="1700" b="0" i="0">
                <a:solidFill>
                  <a:srgbClr val="4A5563"/>
                </a:solidFill>
                <a:latin typeface="Arial"/>
              </a:rPr>
              <a:t>     держите копии важных материалов</a:t>
            </a:r>
          </a:p>
          <a:p>
            <a:pPr>
              <a:spcAft>
                <a:spcPts val="400"/>
              </a:spcAft>
            </a:pPr>
            <a:r>
              <a:rPr sz="2100" b="1" i="0">
                <a:solidFill>
                  <a:srgbClr val="1A222E"/>
                </a:solidFill>
                <a:latin typeface="Arial"/>
              </a:rPr>
              <a:t>•  Ответственность</a:t>
            </a:r>
          </a:p>
          <a:p>
            <a:pPr>
              <a:spcAft>
                <a:spcPts val="1200"/>
              </a:spcAft>
            </a:pPr>
            <a:r>
              <a:rPr sz="1700" b="0" i="0">
                <a:solidFill>
                  <a:srgbClr val="4A5563"/>
                </a:solidFill>
                <a:latin typeface="Arial"/>
              </a:rPr>
              <a:t>     за результат всегда отвечает человек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ЧЕК-ЛИСТ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С чего начать завтра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783080"/>
            <a:ext cx="640080" cy="64008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83080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78308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Зарегистрироваться в одном бесплатном инструменте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624328"/>
            <a:ext cx="640080" cy="64008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624328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624328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Выбрать одну рутинную задачу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465576"/>
            <a:ext cx="640080" cy="64008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465576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465576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Сделать её с нейросетью и сравнить время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306824"/>
            <a:ext cx="640080" cy="64008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306824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306824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Проверять факты — нейросеть может ошибаться</a:t>
            </a:r>
          </a:p>
        </p:txBody>
      </p:sp>
      <p:sp>
        <p:nvSpPr>
          <p:cNvPr id="17" name="Oval 16"/>
          <p:cNvSpPr/>
          <p:nvPr/>
        </p:nvSpPr>
        <p:spPr>
          <a:xfrm>
            <a:off x="822960" y="5148072"/>
            <a:ext cx="640080" cy="64008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5148072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148072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Не загружать персональные данные благополучателей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социального предпринимателя  ·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10058400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800" b="1" i="0">
                <a:solidFill>
                  <a:srgbClr val="FFFFFF"/>
                </a:solidFill>
                <a:latin typeface="Arial"/>
              </a:rPr>
              <a:t>Нейросеть не заменит социального предпринимателя.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2E9E8F"/>
                </a:solidFill>
                <a:latin typeface="Arial"/>
              </a:rPr>
              <a:t>Но предприниматель с нейросетью заменит того,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2E9E8F"/>
                </a:solidFill>
                <a:latin typeface="Arial"/>
              </a:rPr>
              <a:t>кто её не использует.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754880"/>
            <a:ext cx="100584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Спасибо! Вопросы?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FB3C8"/>
                </a:solidFill>
                <a:latin typeface="Arial"/>
              </a:rPr>
              <a:t>Российское общество «Знание»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