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265615" y="-1097280"/>
            <a:ext cx="4023360" cy="4023360"/>
          </a:xfrm>
          <a:prstGeom prst="ellipse">
            <a:avLst/>
          </a:prstGeom>
          <a:solidFill>
            <a:srgbClr val="1B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62895" y="4206240"/>
            <a:ext cx="2926080" cy="2926080"/>
          </a:xfrm>
          <a:prstGeom prst="ellipse">
            <a:avLst/>
          </a:prstGeom>
          <a:solidFill>
            <a:srgbClr val="1B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371600"/>
            <a:ext cx="9601200" cy="3017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400" b="1" i="0">
                <a:solidFill>
                  <a:srgbClr val="FFFFFF"/>
                </a:solidFill>
                <a:latin typeface="Arial"/>
              </a:rPr>
              <a:t>ИИ ДЛЯ СОЦИАЛЬНОГО</a:t>
            </a:r>
          </a:p>
          <a:p>
            <a:pPr algn="l">
              <a:spcBef>
                <a:spcPts val="0"/>
              </a:spcBef>
              <a:spcAft>
                <a:spcPts val="1400"/>
              </a:spcAft>
            </a:pPr>
            <a:r>
              <a:rPr sz="4400" b="1" i="0">
                <a:solidFill>
                  <a:srgbClr val="2E9E8F"/>
                </a:solidFill>
                <a:latin typeface="Arial"/>
              </a:rPr>
              <a:t>ПРЕДПРИНИМАТЕЛЬСТВА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C9D6E4"/>
                </a:solidFill>
                <a:latin typeface="Arial"/>
              </a:rPr>
              <a:t>Мастер-класс: за 30 минут — 3 готовых промпта, которые работают сегодня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800600"/>
            <a:ext cx="10058400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2E9E8F"/>
                </a:solidFill>
                <a:latin typeface="Arial"/>
              </a:rPr>
              <a:t>ВЕДУЩИЙ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Бойко Кирилл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 b="0" i="0">
                <a:solidFill>
                  <a:srgbClr val="C9D6E4"/>
                </a:solidFill>
                <a:latin typeface="Arial"/>
              </a:rPr>
              <a:t>Председатель республиканского отделения ОО «ОПОРА РОССИИ»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9FB3C8"/>
                </a:solidFill>
                <a:latin typeface="Arial"/>
              </a:rPr>
              <a:t>Российское общество «Знание»   ·   30 минут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ОБЕЩАНИЕ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Что вы унесёте с мастер-класса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45775" cy="4389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300"/>
              </a:spcAft>
            </a:pPr>
            <a:r>
              <a:rPr sz="2300" b="1" i="0">
                <a:solidFill>
                  <a:srgbClr val="1A222E"/>
                </a:solidFill>
                <a:latin typeface="Arial"/>
              </a:rPr>
              <a:t>•  Формулу промпта</a:t>
            </a:r>
          </a:p>
          <a:p>
            <a:pPr>
              <a:spcAft>
                <a:spcPts val="2200"/>
              </a:spcAft>
            </a:pPr>
            <a:r>
              <a:rPr sz="1900" b="0" i="0">
                <a:solidFill>
                  <a:srgbClr val="4A5563"/>
                </a:solidFill>
                <a:latin typeface="Arial"/>
              </a:rPr>
              <a:t>     Роль + Задача + Контекст + Формат + Ограничения</a:t>
            </a:r>
          </a:p>
          <a:p>
            <a:pPr>
              <a:spcAft>
                <a:spcPts val="300"/>
              </a:spcAft>
            </a:pPr>
            <a:r>
              <a:rPr sz="2300" b="1" i="0">
                <a:solidFill>
                  <a:srgbClr val="1A222E"/>
                </a:solidFill>
                <a:latin typeface="Arial"/>
              </a:rPr>
              <a:t>•  3 готовых промпта</a:t>
            </a:r>
          </a:p>
          <a:p>
            <a:pPr>
              <a:spcAft>
                <a:spcPts val="2200"/>
              </a:spcAft>
            </a:pPr>
            <a:r>
              <a:rPr sz="1900" b="0" i="0">
                <a:solidFill>
                  <a:srgbClr val="4A5563"/>
                </a:solidFill>
                <a:latin typeface="Arial"/>
              </a:rPr>
              <a:t>     заявка на грант, пост для соцсетей, письмо донору</a:t>
            </a:r>
          </a:p>
          <a:p>
            <a:pPr>
              <a:spcAft>
                <a:spcPts val="300"/>
              </a:spcAft>
            </a:pPr>
            <a:r>
              <a:rPr sz="2300" b="1" i="0">
                <a:solidFill>
                  <a:srgbClr val="1A222E"/>
                </a:solidFill>
                <a:latin typeface="Arial"/>
              </a:rPr>
              <a:t>•  Понимание границ</a:t>
            </a:r>
          </a:p>
          <a:p>
            <a:pPr>
              <a:spcAft>
                <a:spcPts val="2200"/>
              </a:spcAft>
            </a:pPr>
            <a:r>
              <a:rPr sz="1900" b="0" i="0">
                <a:solidFill>
                  <a:srgbClr val="4A5563"/>
                </a:solidFill>
                <a:latin typeface="Arial"/>
              </a:rPr>
              <a:t>     где нейросеть помогает, а где ошибается и опасна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Мастер-класс «ИИ для социального предпринимательства»  ·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НЕМНОГО ИСТОРИИ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Контекст за 30 секунд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45920"/>
            <a:ext cx="1051560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100" b="0" i="0">
                <a:solidFill>
                  <a:srgbClr val="1A222E"/>
                </a:solidFill>
                <a:latin typeface="Arial"/>
              </a:rPr>
              <a:t>Идее нейросети — больше 80 лет. Прорыв случился, когда совпали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1A222E"/>
                </a:solidFill>
                <a:latin typeface="Arial"/>
              </a:rPr>
              <a:t>данные, мощность компьютеров и хорошие алгоритмы. С 2022 года это доступно каждому.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4206240"/>
            <a:ext cx="10545775" cy="45720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758665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1943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Модель
нейрона</a:t>
            </a:r>
          </a:p>
        </p:txBody>
      </p:sp>
      <p:sp>
        <p:nvSpPr>
          <p:cNvPr id="10" name="Oval 9"/>
          <p:cNvSpPr/>
          <p:nvPr/>
        </p:nvSpPr>
        <p:spPr>
          <a:xfrm>
            <a:off x="3867820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32115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1958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32115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Перцептрон
Розенблатта</a:t>
            </a:r>
          </a:p>
        </p:txBody>
      </p:sp>
      <p:sp>
        <p:nvSpPr>
          <p:cNvPr id="13" name="Oval 12"/>
          <p:cNvSpPr/>
          <p:nvPr/>
        </p:nvSpPr>
        <p:spPr>
          <a:xfrm>
            <a:off x="5976975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41270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1986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41270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Обратное
распространение</a:t>
            </a:r>
          </a:p>
        </p:txBody>
      </p:sp>
      <p:sp>
        <p:nvSpPr>
          <p:cNvPr id="16" name="Oval 15"/>
          <p:cNvSpPr/>
          <p:nvPr/>
        </p:nvSpPr>
        <p:spPr>
          <a:xfrm>
            <a:off x="8086130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50425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2017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50425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Transformer</a:t>
            </a:r>
          </a:p>
        </p:txBody>
      </p:sp>
      <p:sp>
        <p:nvSpPr>
          <p:cNvPr id="19" name="Oval 18"/>
          <p:cNvSpPr/>
          <p:nvPr/>
        </p:nvSpPr>
        <p:spPr>
          <a:xfrm>
            <a:off x="10195285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59580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2022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59580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ChatGPT —
ИИ для всех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Мастер-класс «ИИ для социального предпринимательства»  ·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ИНСТРУМЕНТЫ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Что открыть прямо сейчас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28800"/>
            <a:ext cx="3383280" cy="29260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85800" y="1828800"/>
            <a:ext cx="3383280" cy="73152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874519"/>
            <a:ext cx="33832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rial"/>
              </a:rPr>
              <a:t>Сбер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788920"/>
            <a:ext cx="301752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2000" b="1" i="0">
                <a:solidFill>
                  <a:srgbClr val="0F2A4A"/>
                </a:solidFill>
                <a:latin typeface="Arial"/>
              </a:rPr>
              <a:t>GigaChat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4A5563"/>
                </a:solidFill>
                <a:latin typeface="Arial"/>
              </a:rPr>
              <a:t>бесплатно, без VPN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828800"/>
            <a:ext cx="3383280" cy="29260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389120" y="1828800"/>
            <a:ext cx="3383280" cy="73152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89120" y="1874519"/>
            <a:ext cx="33832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rial"/>
              </a:rPr>
              <a:t>Яндекс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2788920"/>
            <a:ext cx="301752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2000" b="1" i="0">
                <a:solidFill>
                  <a:srgbClr val="0F2A4A"/>
                </a:solidFill>
                <a:latin typeface="Arial"/>
              </a:rPr>
              <a:t>YandexGPT / Алиса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4A5563"/>
                </a:solidFill>
                <a:latin typeface="Arial"/>
              </a:rPr>
              <a:t>бесплатно, без VPN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92440" y="1828800"/>
            <a:ext cx="3383280" cy="29260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092440" y="1828800"/>
            <a:ext cx="3383280" cy="73152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92440" y="1874519"/>
            <a:ext cx="33832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rial"/>
              </a:rPr>
              <a:t>картинки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2788920"/>
            <a:ext cx="301752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2000" b="1" i="0">
                <a:solidFill>
                  <a:srgbClr val="0F2A4A"/>
                </a:solidFill>
                <a:latin typeface="Arial"/>
              </a:rPr>
              <a:t>Kandinsky / Шедеврум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4A5563"/>
                </a:solidFill>
                <a:latin typeface="Arial"/>
              </a:rPr>
              <a:t>для визуала соцсетей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12064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2E9E8F"/>
                </a:solidFill>
                <a:latin typeface="Arial"/>
              </a:rPr>
              <a:t>Откройте один из них на телефоне прямо сейчас — дальше работаем вместе.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Мастер-класс «ИИ для социального предпринимательства»  ·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СФЕРЫ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Где это применимо в соцпроекте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83080"/>
            <a:ext cx="10545775" cy="4434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Гранты и заявки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черновик заявки, описание проекта, бюджет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Контент и соцсети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посты, контент-план, тексты для сайта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Доноры и партнёры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письма, презентации, адаптация под аудиторию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Рутина и отчёты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отчёты фондам, протоколы, инструкции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Мастер-класс «ИИ для социального предпринимательства»  ·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ГЛАВНЫЙ ИНСТРУМЕНТ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Правило промпта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Роль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1752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1752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Задача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1208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21208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Контекст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0664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0664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Формат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60120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0120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Ограничения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3017520"/>
            <a:ext cx="10515600" cy="105156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97280" y="3017520"/>
            <a:ext cx="99669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E87A2B"/>
                </a:solidFill>
                <a:latin typeface="Arial"/>
              </a:rPr>
              <a:t>Плохо:  «Напиши пост про наш фонд»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4206240"/>
            <a:ext cx="10515600" cy="182880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97280" y="4297680"/>
            <a:ext cx="9966960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700" b="1" i="0">
                <a:solidFill>
                  <a:srgbClr val="2E9E8F"/>
                </a:solidFill>
                <a:latin typeface="Arial"/>
              </a:rPr>
              <a:t>Хорошо: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700" b="0" i="0">
                <a:solidFill>
                  <a:srgbClr val="1A222E"/>
                </a:solidFill>
                <a:latin typeface="Arial"/>
              </a:rPr>
              <a:t>«Ты SMM-специалист НКО. Напиши 3 поста для проекта помощи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700" b="0" i="0">
                <a:solidFill>
                  <a:srgbClr val="1A222E"/>
                </a:solidFill>
                <a:latin typeface="Arial"/>
              </a:rPr>
              <a:t>пожилым. Аудитория — горожане 35–55 лет. Формат: до 500 знаков,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222E"/>
                </a:solidFill>
                <a:latin typeface="Arial"/>
              </a:rPr>
              <a:t>тёплый тон, призыв помочь. Без канцелярита.»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Мастер-класс «ИИ для социального предпринимательства»  ·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ДЕМО 1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Заявка на грант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651760" cy="109728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Проблема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82880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31920" y="182880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Заявки пишутся неделями, язык «канцелярит»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54680"/>
            <a:ext cx="2651760" cy="109728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Что показываем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0" y="315468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31920" y="315468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Даём структуру заявки + факты о проекте → черновик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480560"/>
            <a:ext cx="2651760" cy="109728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48056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Результат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0" y="448056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31920" y="448056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2–3 дня  →  2–3 часа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Мастер-класс «ИИ для социального предпринимательства»  ·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ДЕМО 2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Пост для соцсетей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651760" cy="109728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Проблема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82880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31920" y="182880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Некогда вести соцсети, нет идей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54680"/>
            <a:ext cx="2651760" cy="109728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Что показываем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0" y="315468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31920" y="315468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«Придумай контент-план на месяц для проекта помощи пожилым»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480560"/>
            <a:ext cx="2651760" cy="109728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48056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Результат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0" y="448056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31920" y="448056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Контент-план на месяц за 15 минут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Мастер-класс «ИИ для социального предпринимательства»  ·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ДЕМО 3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Письмо донору / партнёру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651760" cy="109728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Проблема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82880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31920" y="182880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Сложно писать разным аудиториям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54680"/>
            <a:ext cx="2651760" cy="109728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Что показываем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0" y="315468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31920" y="315468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Один текст адаптируем под донора, волонтёра и СМИ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480560"/>
            <a:ext cx="2651760" cy="109728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48056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Результат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0" y="448056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31920" y="448056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3 версии письма за один диалог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Мастер-класс «ИИ для социального предпринимательства»  ·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МИНИ-ПРАКТИКА · 7 МИНУТ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Теперь ваша очередь</a:t>
            </a:r>
          </a:p>
        </p:txBody>
      </p:sp>
      <p:sp>
        <p:nvSpPr>
          <p:cNvPr id="5" name="Oval 4"/>
          <p:cNvSpPr/>
          <p:nvPr/>
        </p:nvSpPr>
        <p:spPr>
          <a:xfrm>
            <a:off x="822960" y="182880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83080" y="182880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Откройте выбранный инструмент</a:t>
            </a:r>
          </a:p>
        </p:txBody>
      </p:sp>
      <p:sp>
        <p:nvSpPr>
          <p:cNvPr id="8" name="Oval 7"/>
          <p:cNvSpPr/>
          <p:nvPr/>
        </p:nvSpPr>
        <p:spPr>
          <a:xfrm>
            <a:off x="822960" y="278892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78892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3080" y="278892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Возьмите одну свою реальную задачу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374904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374904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83080" y="374904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Напишите промпт по формуле: Роль + Задача + Контекст + Формат + Ограничения</a:t>
            </a:r>
          </a:p>
        </p:txBody>
      </p:sp>
      <p:sp>
        <p:nvSpPr>
          <p:cNvPr id="14" name="Oval 13"/>
          <p:cNvSpPr/>
          <p:nvPr/>
        </p:nvSpPr>
        <p:spPr>
          <a:xfrm>
            <a:off x="822960" y="470916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70916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470916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Отправьте и посмотрите на результат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94360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2E9E8F"/>
                </a:solidFill>
                <a:latin typeface="Arial"/>
              </a:rPr>
              <a:t>Подсказки и готовые промпты — в раздатке.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Мастер-класс «ИИ для социального предпринимательства»  ·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ВАЖНО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Риски и безопасность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83080"/>
            <a:ext cx="10545775" cy="4434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Галлюцинации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проверяйте факты, цифры и цитаты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Персональные данные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не вводить ФИО, адреса, медицинские данные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Авторские права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на картинки и тексты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Ответственность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за результат всегда отвечает человек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Мастер-класс «ИИ для социального предпринимательства»  ·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ЧЕК-ЛИСТ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Что сделать завтра</a:t>
            </a:r>
          </a:p>
        </p:txBody>
      </p:sp>
      <p:sp>
        <p:nvSpPr>
          <p:cNvPr id="5" name="Oval 4"/>
          <p:cNvSpPr/>
          <p:nvPr/>
        </p:nvSpPr>
        <p:spPr>
          <a:xfrm>
            <a:off x="822960" y="182880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83080" y="182880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Выбрать одну рутинную задачу</a:t>
            </a:r>
          </a:p>
        </p:txBody>
      </p:sp>
      <p:sp>
        <p:nvSpPr>
          <p:cNvPr id="8" name="Oval 7"/>
          <p:cNvSpPr/>
          <p:nvPr/>
        </p:nvSpPr>
        <p:spPr>
          <a:xfrm>
            <a:off x="822960" y="278892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78892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3080" y="278892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Сделать её с нейросетью и сравнить время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374904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374904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83080" y="374904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Сохранить удачные промпты в заметки</a:t>
            </a:r>
          </a:p>
        </p:txBody>
      </p:sp>
      <p:sp>
        <p:nvSpPr>
          <p:cNvPr id="14" name="Oval 13"/>
          <p:cNvSpPr/>
          <p:nvPr/>
        </p:nvSpPr>
        <p:spPr>
          <a:xfrm>
            <a:off x="822960" y="470916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70916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470916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Проверять факты перед отправкой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Мастер-класс «ИИ для социального предпринимательства»  ·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554480"/>
            <a:ext cx="10058400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2800" b="1" i="0">
                <a:solidFill>
                  <a:srgbClr val="FFFFFF"/>
                </a:solidFill>
                <a:latin typeface="Arial"/>
              </a:rPr>
              <a:t>Нейросеть не заменит социального предпринимателя.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800" b="1" i="0">
                <a:solidFill>
                  <a:srgbClr val="2E9E8F"/>
                </a:solidFill>
                <a:latin typeface="Arial"/>
              </a:rPr>
              <a:t>Но предприниматель с нейросетью заменит того,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 b="1" i="0">
                <a:solidFill>
                  <a:srgbClr val="2E9E8F"/>
                </a:solidFill>
                <a:latin typeface="Arial"/>
              </a:rPr>
              <a:t>кто её не использует.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846320"/>
            <a:ext cx="100584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Спасибо! Вопросы?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9FB3C8"/>
                </a:solidFill>
                <a:latin typeface="Arial"/>
              </a:rPr>
              <a:t>Российское общество «Знание»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